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4" r:id="rId1"/>
  </p:sldMasterIdLst>
  <p:notesMasterIdLst>
    <p:notesMasterId r:id="rId26"/>
  </p:notesMasterIdLst>
  <p:sldIdLst>
    <p:sldId id="264" r:id="rId2"/>
    <p:sldId id="281" r:id="rId3"/>
    <p:sldId id="256" r:id="rId4"/>
    <p:sldId id="290" r:id="rId5"/>
    <p:sldId id="289" r:id="rId6"/>
    <p:sldId id="296" r:id="rId7"/>
    <p:sldId id="291" r:id="rId8"/>
    <p:sldId id="270" r:id="rId9"/>
    <p:sldId id="267" r:id="rId10"/>
    <p:sldId id="268" r:id="rId11"/>
    <p:sldId id="295" r:id="rId12"/>
    <p:sldId id="259" r:id="rId13"/>
    <p:sldId id="265" r:id="rId14"/>
    <p:sldId id="294" r:id="rId15"/>
    <p:sldId id="297" r:id="rId16"/>
    <p:sldId id="300" r:id="rId17"/>
    <p:sldId id="301" r:id="rId18"/>
    <p:sldId id="298" r:id="rId19"/>
    <p:sldId id="302" r:id="rId20"/>
    <p:sldId id="303" r:id="rId21"/>
    <p:sldId id="280" r:id="rId22"/>
    <p:sldId id="292" r:id="rId23"/>
    <p:sldId id="293" r:id="rId24"/>
    <p:sldId id="27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F83"/>
    <a:srgbClr val="D34817"/>
    <a:srgbClr val="43CEFF"/>
    <a:srgbClr val="4587C1"/>
    <a:srgbClr val="1E9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75" autoAdjust="0"/>
    <p:restoredTop sz="94660"/>
  </p:normalViewPr>
  <p:slideViewPr>
    <p:cSldViewPr snapToGrid="0">
      <p:cViewPr varScale="1">
        <p:scale>
          <a:sx n="75" d="100"/>
          <a:sy n="75" d="100"/>
        </p:scale>
        <p:origin x="6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702E5-B3A4-43BB-8F08-1F8CBDC180FC}" type="datetimeFigureOut">
              <a:rPr lang="en-US" smtClean="0"/>
              <a:t>11-07-2019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66543-078F-4183-9872-64CB0AC78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6543-078F-4183-9872-64CB0AC785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5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6543-078F-4183-9872-64CB0AC785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90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6543-078F-4183-9872-64CB0AC785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31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6543-078F-4183-9872-64CB0AC785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5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F718-6FEE-4453-92AE-44FF29F401C2}" type="datetime1">
              <a:rPr lang="en-US" smtClean="0"/>
              <a:t>11-07-2019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5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FBD56-497A-400E-B860-39A00268822B}" type="datetime1">
              <a:rPr lang="en-US" smtClean="0"/>
              <a:t>11-07-2019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0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3C6C-8B75-41CB-867C-5BFF1BE17334}" type="datetime1">
              <a:rPr lang="en-US" smtClean="0"/>
              <a:t>11-07-2019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6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1760-9BBB-4385-8320-E1C651C9DF85}" type="datetime1">
              <a:rPr lang="en-US" smtClean="0"/>
              <a:t>11-07-2019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5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3075026-5EB6-4E35-B09F-2AAAC44B73E9}" type="datetime1">
              <a:rPr lang="en-US" smtClean="0"/>
              <a:t>11-07-2019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21088-CF5E-4B79-9B5E-364679BDB841}" type="datetime1">
              <a:rPr lang="en-US" smtClean="0"/>
              <a:t>11-07-2019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9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4432-37F5-44B5-8DFB-A86081F63CDA}" type="datetime1">
              <a:rPr lang="en-US" smtClean="0"/>
              <a:t>11-07-2019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1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C219-4CCB-465E-A341-5E98BFD8E3E7}" type="datetime1">
              <a:rPr lang="en-US" smtClean="0"/>
              <a:t>11-07-2019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64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36A90-35EE-45C7-B622-94DC6F42B425}" type="datetime1">
              <a:rPr lang="en-US" smtClean="0"/>
              <a:t>11-07-2019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2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0A5E-B028-40EA-8330-CD88CCC22177}" type="datetime1">
              <a:rPr lang="en-US" smtClean="0"/>
              <a:t>11-07-2019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9350-F587-47EE-9A1A-DB179B7C9532}" type="datetime1">
              <a:rPr lang="en-US" smtClean="0"/>
              <a:t>11-07-2019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0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F30E6D9-F915-40F2-B7E0-CED8E458717C}" type="datetime1">
              <a:rPr lang="en-US" smtClean="0"/>
              <a:t>11-07-2019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80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Relationship Id="rId9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24.jpg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ismillah pictur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26" y="842465"/>
            <a:ext cx="7851957" cy="3925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89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027791" y="1825316"/>
            <a:ext cx="3266621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user friendly</a:t>
            </a:r>
            <a:endParaRPr lang="en-US" sz="36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27790" y="2523743"/>
            <a:ext cx="61147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proper Equity based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27791" y="3920597"/>
            <a:ext cx="67243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focused on specific category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27790" y="4633537"/>
            <a:ext cx="8364439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Commission/tax</a:t>
            </a:r>
            <a:endParaRPr lang="en-US" sz="36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27790" y="5315705"/>
            <a:ext cx="97723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focused on specific group</a:t>
            </a:r>
          </a:p>
        </p:txBody>
      </p:sp>
      <p:sp>
        <p:nvSpPr>
          <p:cNvPr id="8" name="Diamond 7"/>
          <p:cNvSpPr/>
          <p:nvPr/>
        </p:nvSpPr>
        <p:spPr>
          <a:xfrm>
            <a:off x="1069848" y="1945929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1069848" y="2644356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/>
          <p:cNvSpPr/>
          <p:nvPr/>
        </p:nvSpPr>
        <p:spPr>
          <a:xfrm>
            <a:off x="1069849" y="4042952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1069849" y="4741379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1069849" y="5439806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27790" y="3222170"/>
            <a:ext cx="61147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Mostly in Europe</a:t>
            </a:r>
            <a:r>
              <a:rPr lang="en-US" sz="36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1069848" y="3344525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069848" y="605297"/>
            <a:ext cx="8034964" cy="88891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5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027791" y="1825316"/>
            <a:ext cx="3266621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In &amp; Sign up</a:t>
            </a:r>
            <a:endParaRPr lang="en-US" sz="36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27790" y="2523743"/>
            <a:ext cx="61147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Campaigns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27791" y="3920597"/>
            <a:ext cx="67243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27790" y="4633537"/>
            <a:ext cx="8364439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Investments</a:t>
            </a:r>
            <a:endParaRPr lang="en-US" sz="36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27790" y="5315705"/>
            <a:ext cx="97723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Panel and Reports </a:t>
            </a:r>
          </a:p>
        </p:txBody>
      </p:sp>
      <p:sp>
        <p:nvSpPr>
          <p:cNvPr id="8" name="Diamond 7"/>
          <p:cNvSpPr/>
          <p:nvPr/>
        </p:nvSpPr>
        <p:spPr>
          <a:xfrm>
            <a:off x="1069848" y="1945929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1069848" y="2644356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/>
          <p:cNvSpPr/>
          <p:nvPr/>
        </p:nvSpPr>
        <p:spPr>
          <a:xfrm>
            <a:off x="1069849" y="4042952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1069849" y="4741379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1069849" y="5439806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27790" y="3222170"/>
            <a:ext cx="61147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</a:t>
            </a:r>
            <a:r>
              <a:rPr lang="en-US" sz="36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1069848" y="3344525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069848" y="605297"/>
            <a:ext cx="8034964" cy="88891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Modules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027791" y="1825316"/>
            <a:ext cx="3266621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with Redux</a:t>
            </a:r>
            <a:endParaRPr lang="en-US" sz="36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027790" y="2523743"/>
            <a:ext cx="61147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ASP.NET Core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027790" y="3951431"/>
            <a:ext cx="67243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47680" y="3990658"/>
            <a:ext cx="9772324" cy="1911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HTML</a:t>
            </a:r>
          </a:p>
          <a:p>
            <a:pPr>
              <a:lnSpc>
                <a:spcPct val="100000"/>
              </a:lnSpc>
            </a:pP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CSS</a:t>
            </a:r>
          </a:p>
          <a:p>
            <a:pPr>
              <a:lnSpc>
                <a:spcPct val="100000"/>
              </a:lnSpc>
            </a:pP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Bootstrap</a:t>
            </a:r>
          </a:p>
          <a:p>
            <a:pPr>
              <a:lnSpc>
                <a:spcPct val="100000"/>
              </a:lnSpc>
            </a:pP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JavaScript</a:t>
            </a:r>
          </a:p>
        </p:txBody>
      </p:sp>
      <p:sp>
        <p:nvSpPr>
          <p:cNvPr id="13" name="Diamond 12"/>
          <p:cNvSpPr/>
          <p:nvPr/>
        </p:nvSpPr>
        <p:spPr>
          <a:xfrm>
            <a:off x="1069848" y="1945929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1069848" y="2644356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/>
          <p:cNvSpPr/>
          <p:nvPr/>
        </p:nvSpPr>
        <p:spPr>
          <a:xfrm>
            <a:off x="1069849" y="4042952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027790" y="3222170"/>
            <a:ext cx="61147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 SQL server</a:t>
            </a:r>
            <a:r>
              <a:rPr lang="en-US" sz="36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Diamond 18"/>
          <p:cNvSpPr/>
          <p:nvPr/>
        </p:nvSpPr>
        <p:spPr>
          <a:xfrm>
            <a:off x="1069848" y="3344525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72" y="1692489"/>
            <a:ext cx="2768682" cy="18417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982" y="1490209"/>
            <a:ext cx="2799262" cy="21162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938" y="3951431"/>
            <a:ext cx="1847850" cy="24669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982" y="4029015"/>
            <a:ext cx="2343150" cy="1952625"/>
          </a:xfrm>
          <a:prstGeom prst="rect">
            <a:avLst/>
          </a:prstGeom>
        </p:spPr>
      </p:pic>
      <p:sp>
        <p:nvSpPr>
          <p:cNvPr id="16" name="Pentagon 15"/>
          <p:cNvSpPr/>
          <p:nvPr/>
        </p:nvSpPr>
        <p:spPr>
          <a:xfrm>
            <a:off x="1069848" y="308405"/>
            <a:ext cx="8034964" cy="96316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 and Technologies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 animBg="1"/>
      <p:bldP spid="14" grpId="0" animBg="1"/>
      <p:bldP spid="15" grpId="0" animBg="1"/>
      <p:bldP spid="18" grpId="0"/>
      <p:bldP spid="19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Arrow 11"/>
          <p:cNvSpPr/>
          <p:nvPr/>
        </p:nvSpPr>
        <p:spPr>
          <a:xfrm rot="16200000">
            <a:off x="368825" y="3262384"/>
            <a:ext cx="1091796" cy="3331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575858" y="2005325"/>
            <a:ext cx="1023335" cy="33431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5400000" flipV="1">
            <a:off x="813564" y="3256442"/>
            <a:ext cx="1119846" cy="37308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entagon 20"/>
          <p:cNvSpPr/>
          <p:nvPr/>
        </p:nvSpPr>
        <p:spPr>
          <a:xfrm>
            <a:off x="1560030" y="150135"/>
            <a:ext cx="8034964" cy="97104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our project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6" y="4052762"/>
            <a:ext cx="1547306" cy="138066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1436" y="5758884"/>
            <a:ext cx="162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Entrepreneur</a:t>
            </a:r>
          </a:p>
          <a:p>
            <a:r>
              <a:rPr lang="en-GB" dirty="0">
                <a:solidFill>
                  <a:srgbClr val="C00000"/>
                </a:solidFill>
              </a:rPr>
              <a:t>Investor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6" y="1775857"/>
            <a:ext cx="2362204" cy="75408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28254" y="2421396"/>
            <a:ext cx="1621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Interface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599193" y="1809383"/>
            <a:ext cx="1925220" cy="101487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ReactJS +Redux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400871" y="1766447"/>
            <a:ext cx="2112099" cy="44168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Restful web API</a:t>
            </a: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r>
              <a:rPr lang="en-GB" dirty="0">
                <a:solidFill>
                  <a:srgbClr val="C00000"/>
                </a:solidFill>
              </a:rPr>
              <a:t>ASP.NET CORE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608053" y="2537742"/>
            <a:ext cx="1646317" cy="9577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Rest Request Handler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608053" y="3683647"/>
            <a:ext cx="1697733" cy="1039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Handler</a:t>
            </a:r>
          </a:p>
          <a:p>
            <a:pPr algn="ctr"/>
            <a:r>
              <a:rPr lang="en-GB" sz="1000" dirty="0"/>
              <a:t>(Process request and  prepare JSON response)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8608053" y="4910835"/>
            <a:ext cx="1716939" cy="956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Database Handler</a:t>
            </a:r>
          </a:p>
          <a:p>
            <a:pPr algn="ctr"/>
            <a:r>
              <a:rPr lang="en-GB" sz="1000" dirty="0"/>
              <a:t>(Read and write database resources)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804" y="4541181"/>
            <a:ext cx="2112098" cy="1952625"/>
          </a:xfrm>
          <a:prstGeom prst="rect">
            <a:avLst/>
          </a:prstGeom>
        </p:spPr>
      </p:pic>
      <p:sp>
        <p:nvSpPr>
          <p:cNvPr id="46" name="Left-Right Arrow 45"/>
          <p:cNvSpPr/>
          <p:nvPr/>
        </p:nvSpPr>
        <p:spPr>
          <a:xfrm>
            <a:off x="6701901" y="5369905"/>
            <a:ext cx="1638736" cy="362773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ight Arrow 47"/>
          <p:cNvSpPr/>
          <p:nvPr/>
        </p:nvSpPr>
        <p:spPr>
          <a:xfrm>
            <a:off x="5562590" y="1861824"/>
            <a:ext cx="2778047" cy="4867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Request(</a:t>
            </a:r>
            <a:r>
              <a:rPr lang="en-US" dirty="0" err="1">
                <a:solidFill>
                  <a:schemeClr val="accent2"/>
                </a:solidFill>
              </a:rPr>
              <a:t>GET,Post,Put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49" name="Left Arrow 48"/>
          <p:cNvSpPr/>
          <p:nvPr/>
        </p:nvSpPr>
        <p:spPr>
          <a:xfrm>
            <a:off x="5514125" y="2357358"/>
            <a:ext cx="2763127" cy="39942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JSON Response</a:t>
            </a:r>
          </a:p>
        </p:txBody>
      </p:sp>
      <p:sp>
        <p:nvSpPr>
          <p:cNvPr id="50" name="Left Arrow 49"/>
          <p:cNvSpPr/>
          <p:nvPr/>
        </p:nvSpPr>
        <p:spPr>
          <a:xfrm>
            <a:off x="2541718" y="2409912"/>
            <a:ext cx="978408" cy="380816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1" grpId="0" animBg="1"/>
      <p:bldP spid="31" grpId="0"/>
      <p:bldP spid="37" grpId="0"/>
      <p:bldP spid="38" grpId="0" animBg="1"/>
      <p:bldP spid="39" grpId="0" animBg="1"/>
      <p:bldP spid="42" grpId="0" animBg="1"/>
      <p:bldP spid="43" grpId="0" animBg="1"/>
      <p:bldP spid="44" grpId="0" animBg="1"/>
      <p:bldP spid="46" grpId="0" animBg="1"/>
      <p:bldP spid="48" grpId="0" animBg="1"/>
      <p:bldP spid="49" grpId="0" animBg="1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Pentagon 4"/>
          <p:cNvSpPr/>
          <p:nvPr/>
        </p:nvSpPr>
        <p:spPr>
          <a:xfrm>
            <a:off x="983973" y="241341"/>
            <a:ext cx="8034964" cy="88891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ERD Diagram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9A8AB17-EF7B-469A-B288-2D18323CC633}"/>
              </a:ext>
            </a:extLst>
          </p:cNvPr>
          <p:cNvSpPr txBox="1">
            <a:spLocks/>
          </p:cNvSpPr>
          <p:nvPr/>
        </p:nvSpPr>
        <p:spPr>
          <a:xfrm>
            <a:off x="1210415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DE0802-AF83-4D23-BB62-F1F235CB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91" y="1383957"/>
            <a:ext cx="8170850" cy="507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0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9848" y="484633"/>
            <a:ext cx="10058400" cy="7761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566718"/>
            <a:ext cx="9270765" cy="4051300"/>
          </a:xfrm>
        </p:spPr>
      </p:pic>
    </p:spTree>
    <p:extLst>
      <p:ext uri="{BB962C8B-B14F-4D97-AF65-F5344CB8AC3E}">
        <p14:creationId xmlns:p14="http://schemas.microsoft.com/office/powerpoint/2010/main" val="276256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832547"/>
            <a:ext cx="9755504" cy="44402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6529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91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605978"/>
            <a:ext cx="9722843" cy="48493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9780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12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9780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14" y="1649846"/>
            <a:ext cx="8601811" cy="4622938"/>
          </a:xfrm>
        </p:spPr>
      </p:pic>
    </p:spTree>
    <p:extLst>
      <p:ext uri="{BB962C8B-B14F-4D97-AF65-F5344CB8AC3E}">
        <p14:creationId xmlns:p14="http://schemas.microsoft.com/office/powerpoint/2010/main" val="29334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9780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95" y="1802245"/>
            <a:ext cx="8791906" cy="4051300"/>
          </a:xfrm>
        </p:spPr>
      </p:pic>
    </p:spTree>
    <p:extLst>
      <p:ext uri="{BB962C8B-B14F-4D97-AF65-F5344CB8AC3E}">
        <p14:creationId xmlns:p14="http://schemas.microsoft.com/office/powerpoint/2010/main" val="114626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nip Diagonal Corner Rectangle 25"/>
          <p:cNvSpPr/>
          <p:nvPr/>
        </p:nvSpPr>
        <p:spPr>
          <a:xfrm>
            <a:off x="3465302" y="3293110"/>
            <a:ext cx="2285797" cy="547369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472"/>
          </a:p>
        </p:txBody>
      </p:sp>
      <p:sp>
        <p:nvSpPr>
          <p:cNvPr id="14" name="TextBox 13"/>
          <p:cNvSpPr txBox="1"/>
          <p:nvPr/>
        </p:nvSpPr>
        <p:spPr>
          <a:xfrm>
            <a:off x="3416671" y="3327202"/>
            <a:ext cx="2574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  <a:cs typeface="Akhbar MT" pitchFamily="2" charset="-78"/>
              </a:rPr>
              <a:t>  Jahanzaib Maqsood</a:t>
            </a:r>
            <a:endParaRPr lang="en-US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  <a:cs typeface="Akhbar MT" pitchFamily="2" charset="-78"/>
            </a:endParaRPr>
          </a:p>
        </p:txBody>
      </p:sp>
      <p:sp>
        <p:nvSpPr>
          <p:cNvPr id="34" name="Snip Diagonal Corner Rectangle 33"/>
          <p:cNvSpPr/>
          <p:nvPr/>
        </p:nvSpPr>
        <p:spPr>
          <a:xfrm>
            <a:off x="5907791" y="3293111"/>
            <a:ext cx="2570402" cy="547368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472"/>
          </a:p>
        </p:txBody>
      </p:sp>
      <p:sp>
        <p:nvSpPr>
          <p:cNvPr id="35" name="Snip Diagonal Corner Rectangle 34"/>
          <p:cNvSpPr/>
          <p:nvPr/>
        </p:nvSpPr>
        <p:spPr>
          <a:xfrm>
            <a:off x="8663021" y="3276767"/>
            <a:ext cx="2330351" cy="58869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472"/>
          </a:p>
        </p:txBody>
      </p:sp>
      <p:sp>
        <p:nvSpPr>
          <p:cNvPr id="15" name="TextBox 14"/>
          <p:cNvSpPr txBox="1"/>
          <p:nvPr/>
        </p:nvSpPr>
        <p:spPr>
          <a:xfrm>
            <a:off x="6180363" y="3293111"/>
            <a:ext cx="2386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  <a:cs typeface="Akhbar MT" pitchFamily="2" charset="-78"/>
              </a:rPr>
              <a:t>M Usama Ashraf</a:t>
            </a:r>
            <a:endParaRPr lang="en-US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  <a:cs typeface="Akhbar MT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56269" y="3293111"/>
            <a:ext cx="2149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  <a:cs typeface="Akhbar MT" pitchFamily="2" charset="-78"/>
              </a:rPr>
              <a:t> Imran Latif</a:t>
            </a:r>
            <a:endParaRPr lang="en-US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  <a:cs typeface="Akhbar MT" pitchFamily="2" charset="-78"/>
            </a:endParaRPr>
          </a:p>
        </p:txBody>
      </p:sp>
      <p:pic>
        <p:nvPicPr>
          <p:cNvPr id="37" name="Picture 14" descr="Image result for squar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590" y="1179272"/>
            <a:ext cx="2332800" cy="242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Image result for squar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481" y="1240976"/>
            <a:ext cx="2332800" cy="217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Image result for squar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86" y="1179272"/>
            <a:ext cx="2333182" cy="229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itle 1"/>
          <p:cNvSpPr txBox="1">
            <a:spLocks/>
          </p:cNvSpPr>
          <p:nvPr/>
        </p:nvSpPr>
        <p:spPr>
          <a:xfrm>
            <a:off x="1004927" y="2184793"/>
            <a:ext cx="2616137" cy="1230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Members:</a:t>
            </a:r>
            <a:endParaRPr lang="en-US" sz="3200" cap="none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40" y="1652013"/>
            <a:ext cx="1422000" cy="1483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285" y="1688419"/>
            <a:ext cx="1422000" cy="1354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8068" y="1626881"/>
            <a:ext cx="1422000" cy="14157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0800000" flipH="1" flipV="1">
            <a:off x="878319" y="4392667"/>
            <a:ext cx="7442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Supervisor :Mr. Sajid Ibrahim Hashmi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4" grpId="0"/>
      <p:bldP spid="34" grpId="0" animBg="1"/>
      <p:bldP spid="35" grpId="0" animBg="1"/>
      <p:bldP spid="15" grpId="0"/>
      <p:bldP spid="16" grpId="0"/>
      <p:bldP spid="40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886691" y="0"/>
            <a:ext cx="10058400" cy="83127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21139" r="9641" b="13028"/>
          <a:stretch/>
        </p:blipFill>
        <p:spPr>
          <a:xfrm>
            <a:off x="997526" y="970527"/>
            <a:ext cx="9019309" cy="3297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3" r="5096"/>
          <a:stretch/>
        </p:blipFill>
        <p:spPr>
          <a:xfrm>
            <a:off x="1170709" y="4267909"/>
            <a:ext cx="8672945" cy="24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9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78409" y="1810803"/>
            <a:ext cx="801675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274330"/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certainty &amp; belief </a:t>
            </a:r>
            <a:endParaRPr lang="en-GB" sz="3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27789" y="2523743"/>
            <a:ext cx="8058320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Comfort to both Entrepreneur and Investor</a:t>
            </a:r>
            <a:r>
              <a:rPr lang="en-US" sz="36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64939" y="4042952"/>
            <a:ext cx="97723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Opportunity to increase assets</a:t>
            </a:r>
          </a:p>
        </p:txBody>
      </p:sp>
      <p:sp>
        <p:nvSpPr>
          <p:cNvPr id="8" name="Diamond 7"/>
          <p:cNvSpPr/>
          <p:nvPr/>
        </p:nvSpPr>
        <p:spPr>
          <a:xfrm>
            <a:off x="1069848" y="1945929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1069848" y="2644356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1069848" y="4163565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27790" y="3222170"/>
            <a:ext cx="8183010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of new technologies and ideas</a:t>
            </a:r>
          </a:p>
        </p:txBody>
      </p:sp>
      <p:sp>
        <p:nvSpPr>
          <p:cNvPr id="14" name="Diamond 13"/>
          <p:cNvSpPr/>
          <p:nvPr/>
        </p:nvSpPr>
        <p:spPr>
          <a:xfrm>
            <a:off x="1069848" y="3344525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1069848" y="622577"/>
            <a:ext cx="8034964" cy="82638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Conclusion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3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 animBg="1"/>
      <p:bldP spid="9" grpId="0" animBg="1"/>
      <p:bldP spid="11" grpId="0" animBg="1"/>
      <p:bldP spid="13" grpId="0"/>
      <p:bldP spid="14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78409" y="1810803"/>
            <a:ext cx="801675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274330"/>
            <a:r>
              <a:rPr lang="en-GB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functions to facilitate companies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27790" y="2523743"/>
            <a:ext cx="61147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Donations and reward based</a:t>
            </a:r>
            <a:r>
              <a:rPr lang="en-US" sz="36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27791" y="3920597"/>
            <a:ext cx="67243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and IOS Application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27790" y="4633537"/>
            <a:ext cx="8364439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en-US" sz="36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27790" y="4741379"/>
            <a:ext cx="97723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payroll system</a:t>
            </a:r>
          </a:p>
        </p:txBody>
      </p:sp>
      <p:sp>
        <p:nvSpPr>
          <p:cNvPr id="8" name="Diamond 7"/>
          <p:cNvSpPr/>
          <p:nvPr/>
        </p:nvSpPr>
        <p:spPr>
          <a:xfrm>
            <a:off x="1069848" y="1945929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1069848" y="2644356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/>
          <p:cNvSpPr/>
          <p:nvPr/>
        </p:nvSpPr>
        <p:spPr>
          <a:xfrm>
            <a:off x="1069849" y="4042952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1069849" y="4741379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27790" y="3222170"/>
            <a:ext cx="61147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Chat room</a:t>
            </a:r>
          </a:p>
        </p:txBody>
      </p:sp>
      <p:sp>
        <p:nvSpPr>
          <p:cNvPr id="14" name="Diamond 13"/>
          <p:cNvSpPr/>
          <p:nvPr/>
        </p:nvSpPr>
        <p:spPr>
          <a:xfrm>
            <a:off x="1069848" y="3344525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069848" y="673083"/>
            <a:ext cx="8034964" cy="84956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3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8" grpId="0" animBg="1"/>
      <p:bldP spid="9" grpId="0" animBg="1"/>
      <p:bldP spid="10" grpId="0" animBg="1"/>
      <p:bldP spid="11" grpId="0" animBg="1"/>
      <p:bldP spid="13" grpId="0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78408" y="1810803"/>
            <a:ext cx="10021705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274330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Brewer and Anthony, “Richard Cantillon: Pioneer of Economic Theory. </a:t>
            </a:r>
            <a:r>
              <a:rPr lang="en-GB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Routledge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1992</a:t>
            </a:r>
            <a:endParaRPr lang="en-GB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27790" y="2523743"/>
            <a:ext cx="9041992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 S. Jevons, “Richard Cantillon and the Nationality of Political Economy,” 1881</a:t>
            </a:r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27790" y="3920597"/>
            <a:ext cx="9041991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KickStarter,” [Online]. Available: www.KickStarter.com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27790" y="4633537"/>
            <a:ext cx="8364439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en-US" sz="36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27790" y="4741379"/>
            <a:ext cx="97723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Feldman, “Why would a company choose to use an SQL server Over open-source databases,” 27 October 2014. [Online]. </a:t>
            </a:r>
          </a:p>
        </p:txBody>
      </p:sp>
      <p:sp>
        <p:nvSpPr>
          <p:cNvPr id="8" name="Diamond 7"/>
          <p:cNvSpPr/>
          <p:nvPr/>
        </p:nvSpPr>
        <p:spPr>
          <a:xfrm>
            <a:off x="1069848" y="1945929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1069848" y="2644356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/>
          <p:cNvSpPr/>
          <p:nvPr/>
        </p:nvSpPr>
        <p:spPr>
          <a:xfrm>
            <a:off x="1069849" y="4042952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1069849" y="4741379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27790" y="3222170"/>
            <a:ext cx="9041992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Afschar, “Entry regulation and entrepreneurship: a natural experiment in German craftsmanship,” 2013</a:t>
            </a:r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1069848" y="3344525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069848" y="673083"/>
            <a:ext cx="8034964" cy="84956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8" grpId="0" animBg="1"/>
      <p:bldP spid="9" grpId="0" animBg="1"/>
      <p:bldP spid="10" grpId="0" animBg="1"/>
      <p:bldP spid="11" grpId="0" animBg="1"/>
      <p:bldP spid="13" grpId="0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3" y="2334"/>
            <a:ext cx="9158515" cy="68688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2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5680" y="1686869"/>
            <a:ext cx="8777516" cy="577152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latin typeface="Bell MT" panose="02020503060305020303" pitchFamily="18" charset="0"/>
              </a:rPr>
              <a:t>		GO Invest Me</a:t>
            </a:r>
            <a:endParaRPr lang="en-US" sz="4800" dirty="0">
              <a:effectLst/>
              <a:latin typeface="Bell MT" panose="020205030603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2167" y="3841207"/>
            <a:ext cx="5138057" cy="685800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>
                  <a:glow rad="101600">
                    <a:schemeClr val="tx2">
                      <a:lumMod val="40000"/>
                      <a:lumOff val="60000"/>
                      <a:alpha val="60000"/>
                    </a:schemeClr>
                  </a:glow>
                </a:effectLst>
              </a:rPr>
              <a:t>Final Year Project - Presentation</a:t>
            </a:r>
            <a:endParaRPr lang="en-US" sz="2400" dirty="0">
              <a:effectLst>
                <a:glow rad="101600">
                  <a:schemeClr val="tx2">
                    <a:lumMod val="40000"/>
                    <a:lumOff val="60000"/>
                    <a:alpha val="60000"/>
                  </a:schemeClr>
                </a:glow>
              </a:effectLst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25680" y="2264021"/>
            <a:ext cx="8777516" cy="1577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	</a:t>
            </a:r>
            <a:r>
              <a:rPr lang="en-US" sz="3600" dirty="0">
                <a:solidFill>
                  <a:schemeClr val="tx1"/>
                </a:solidFill>
                <a:latin typeface="Bell MT" panose="02020503060305020303" pitchFamily="18" charset="0"/>
              </a:rPr>
              <a:t>A Crowdfunding Investment 			Platform for 						Startups</a:t>
            </a:r>
            <a:endParaRPr lang="en-US" sz="66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4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1268" y="2283277"/>
            <a:ext cx="10058400" cy="390056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Collecting small number of amounts from many people to start business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Entrepreneurs raise funds from anyone for start up or to grow business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Investors invest their assets in business to gain maximum profit</a:t>
            </a:r>
          </a:p>
          <a:p>
            <a:pPr lvl="1"/>
            <a:endParaRPr lang="en-US" sz="2400" dirty="0"/>
          </a:p>
          <a:p>
            <a:pPr lvl="1"/>
            <a:r>
              <a:rPr lang="en-GB" sz="2400" dirty="0"/>
              <a:t>Reward </a:t>
            </a:r>
          </a:p>
          <a:p>
            <a:pPr lvl="1"/>
            <a:r>
              <a:rPr lang="en-GB" sz="2400" dirty="0"/>
              <a:t>Equity </a:t>
            </a:r>
          </a:p>
          <a:p>
            <a:pPr lvl="1"/>
            <a:r>
              <a:rPr lang="en-GB" sz="2400" dirty="0"/>
              <a:t>Donation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GB" sz="2400" dirty="0"/>
          </a:p>
          <a:p>
            <a:pPr marL="0" indent="0">
              <a:lnSpc>
                <a:spcPct val="150000"/>
              </a:lnSpc>
              <a:buNone/>
            </a:pPr>
            <a:endParaRPr lang="en-GB" sz="2400" dirty="0"/>
          </a:p>
        </p:txBody>
      </p:sp>
      <p:sp>
        <p:nvSpPr>
          <p:cNvPr id="4" name="Diamond 3"/>
          <p:cNvSpPr/>
          <p:nvPr/>
        </p:nvSpPr>
        <p:spPr>
          <a:xfrm>
            <a:off x="687975" y="4609440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iamond 6"/>
          <p:cNvSpPr/>
          <p:nvPr/>
        </p:nvSpPr>
        <p:spPr>
          <a:xfrm>
            <a:off x="668468" y="3078000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93" y="2398341"/>
            <a:ext cx="457200" cy="457200"/>
          </a:xfrm>
          <a:prstGeom prst="rect">
            <a:avLst/>
          </a:prstGeom>
        </p:spPr>
      </p:pic>
      <p:sp>
        <p:nvSpPr>
          <p:cNvPr id="11" name="Diamond 10"/>
          <p:cNvSpPr/>
          <p:nvPr/>
        </p:nvSpPr>
        <p:spPr>
          <a:xfrm>
            <a:off x="668468" y="3798000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18" y="566688"/>
            <a:ext cx="2266950" cy="2019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91" y="4638135"/>
            <a:ext cx="1800000" cy="1574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698" y="4609440"/>
            <a:ext cx="2160000" cy="1595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698" y="4483859"/>
            <a:ext cx="2160000" cy="1699987"/>
          </a:xfrm>
          <a:prstGeom prst="rect">
            <a:avLst/>
          </a:prstGeom>
        </p:spPr>
      </p:pic>
      <p:sp>
        <p:nvSpPr>
          <p:cNvPr id="12" name="Pentagon 11"/>
          <p:cNvSpPr/>
          <p:nvPr/>
        </p:nvSpPr>
        <p:spPr>
          <a:xfrm>
            <a:off x="594627" y="658507"/>
            <a:ext cx="8034964" cy="9651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Crowdfunding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1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2283277"/>
            <a:ext cx="10058400" cy="390056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Incomplete Environment between Entrepreneur and Investor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Mostly platform focused on Reward and Donation  based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No Platform specially for Pakistan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Tough time for Startup(Prototype)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No opportunity  for Investor to Invest their assets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/>
          </a:p>
          <a:p>
            <a:pPr marL="0" indent="0">
              <a:lnSpc>
                <a:spcPct val="150000"/>
              </a:lnSpc>
              <a:buNone/>
            </a:pPr>
            <a:endParaRPr lang="en-GB" sz="2400" dirty="0"/>
          </a:p>
        </p:txBody>
      </p:sp>
      <p:sp>
        <p:nvSpPr>
          <p:cNvPr id="4" name="Diamond 3"/>
          <p:cNvSpPr/>
          <p:nvPr/>
        </p:nvSpPr>
        <p:spPr>
          <a:xfrm>
            <a:off x="1359625" y="4518000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iamond 6"/>
          <p:cNvSpPr/>
          <p:nvPr/>
        </p:nvSpPr>
        <p:spPr>
          <a:xfrm>
            <a:off x="1360800" y="3078000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25" y="2398341"/>
            <a:ext cx="457200" cy="457200"/>
          </a:xfrm>
          <a:prstGeom prst="rect">
            <a:avLst/>
          </a:prstGeom>
        </p:spPr>
      </p:pic>
      <p:sp>
        <p:nvSpPr>
          <p:cNvPr id="11" name="Diamond 10"/>
          <p:cNvSpPr/>
          <p:nvPr/>
        </p:nvSpPr>
        <p:spPr>
          <a:xfrm>
            <a:off x="1360800" y="3798000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iamond 11"/>
          <p:cNvSpPr/>
          <p:nvPr/>
        </p:nvSpPr>
        <p:spPr>
          <a:xfrm>
            <a:off x="1359625" y="5197659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entagon 8"/>
          <p:cNvSpPr/>
          <p:nvPr/>
        </p:nvSpPr>
        <p:spPr>
          <a:xfrm>
            <a:off x="1359625" y="735882"/>
            <a:ext cx="8034964" cy="91160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Problem Statement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77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2283277"/>
            <a:ext cx="10058400" cy="390056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Business and communication channel between entrepreneur &amp; Investor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Entrepreneur share their ideas and deal with investors.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Entrepreneur lease money from investor to start business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Implemented Equity Based Crowdfunding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Payment and return of Payment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/>
          </a:p>
          <a:p>
            <a:pPr marL="0" indent="0">
              <a:lnSpc>
                <a:spcPct val="150000"/>
              </a:lnSpc>
              <a:buNone/>
            </a:pPr>
            <a:endParaRPr lang="en-GB" sz="2400" dirty="0"/>
          </a:p>
        </p:txBody>
      </p:sp>
      <p:sp>
        <p:nvSpPr>
          <p:cNvPr id="4" name="Diamond 3"/>
          <p:cNvSpPr/>
          <p:nvPr/>
        </p:nvSpPr>
        <p:spPr>
          <a:xfrm>
            <a:off x="1359625" y="4518000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iamond 6"/>
          <p:cNvSpPr/>
          <p:nvPr/>
        </p:nvSpPr>
        <p:spPr>
          <a:xfrm>
            <a:off x="1360800" y="3078000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25" y="2398341"/>
            <a:ext cx="457200" cy="457200"/>
          </a:xfrm>
          <a:prstGeom prst="rect">
            <a:avLst/>
          </a:prstGeom>
        </p:spPr>
      </p:pic>
      <p:sp>
        <p:nvSpPr>
          <p:cNvPr id="11" name="Diamond 10"/>
          <p:cNvSpPr/>
          <p:nvPr/>
        </p:nvSpPr>
        <p:spPr>
          <a:xfrm>
            <a:off x="1360800" y="3798000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iamond 11"/>
          <p:cNvSpPr/>
          <p:nvPr/>
        </p:nvSpPr>
        <p:spPr>
          <a:xfrm>
            <a:off x="1359625" y="5197659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entagon 8"/>
          <p:cNvSpPr/>
          <p:nvPr/>
        </p:nvSpPr>
        <p:spPr>
          <a:xfrm>
            <a:off x="1359625" y="735882"/>
            <a:ext cx="8034964" cy="91160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GoInvestMe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010" y="5296370"/>
            <a:ext cx="3810008" cy="95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4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2283277"/>
            <a:ext cx="10058400" cy="390056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2400" dirty="0"/>
              <a:t>Provide a bridge for Entrepreneur and Investor to make businesses</a:t>
            </a:r>
            <a:r>
              <a:rPr lang="en-US" sz="24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/>
              <a:t>To increase the business efficiency for community online not manual</a:t>
            </a:r>
            <a:r>
              <a:rPr lang="en-US" sz="24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Increasing business opportunities by reducing time cost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/>
              <a:t>To make available the system at user’s place </a:t>
            </a: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Provide opportunity specially in Pakistan 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/>
          </a:p>
          <a:p>
            <a:pPr marL="0" indent="0">
              <a:lnSpc>
                <a:spcPct val="150000"/>
              </a:lnSpc>
              <a:buNone/>
            </a:pPr>
            <a:endParaRPr lang="en-GB" sz="2400" dirty="0"/>
          </a:p>
        </p:txBody>
      </p:sp>
      <p:sp>
        <p:nvSpPr>
          <p:cNvPr id="4" name="Diamond 3"/>
          <p:cNvSpPr/>
          <p:nvPr/>
        </p:nvSpPr>
        <p:spPr>
          <a:xfrm>
            <a:off x="1359625" y="4518000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iamond 6"/>
          <p:cNvSpPr/>
          <p:nvPr/>
        </p:nvSpPr>
        <p:spPr>
          <a:xfrm>
            <a:off x="1360800" y="3078000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25" y="2398341"/>
            <a:ext cx="457200" cy="457200"/>
          </a:xfrm>
          <a:prstGeom prst="rect">
            <a:avLst/>
          </a:prstGeom>
        </p:spPr>
      </p:pic>
      <p:sp>
        <p:nvSpPr>
          <p:cNvPr id="11" name="Diamond 10"/>
          <p:cNvSpPr/>
          <p:nvPr/>
        </p:nvSpPr>
        <p:spPr>
          <a:xfrm>
            <a:off x="1360800" y="3798000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iamond 11"/>
          <p:cNvSpPr/>
          <p:nvPr/>
        </p:nvSpPr>
        <p:spPr>
          <a:xfrm>
            <a:off x="1359625" y="5197659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entagon 8"/>
          <p:cNvSpPr/>
          <p:nvPr/>
        </p:nvSpPr>
        <p:spPr>
          <a:xfrm>
            <a:off x="1359625" y="919744"/>
            <a:ext cx="8034964" cy="98719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Objectives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0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027790" y="1843898"/>
            <a:ext cx="8775192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Entrepreneurship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27790" y="2523743"/>
            <a:ext cx="61147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for Entrepreneurs</a:t>
            </a:r>
            <a:r>
              <a:rPr lang="en-US" sz="36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27791" y="3920597"/>
            <a:ext cx="67243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platform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27790" y="4633537"/>
            <a:ext cx="8364439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and Flexible</a:t>
            </a:r>
            <a:endParaRPr lang="en-US" sz="36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27790" y="5315705"/>
            <a:ext cx="97723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  <a:endParaRPr lang="en-US" sz="36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1069848" y="1945929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1069848" y="2644356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/>
          <p:cNvSpPr/>
          <p:nvPr/>
        </p:nvSpPr>
        <p:spPr>
          <a:xfrm>
            <a:off x="1069849" y="4042952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1069849" y="4741379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1069849" y="5439806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27790" y="3222170"/>
            <a:ext cx="6114724" cy="698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as a online Platform</a:t>
            </a:r>
            <a:r>
              <a:rPr lang="en-US" sz="36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1069848" y="3344525"/>
            <a:ext cx="457200" cy="4572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75" y="1841719"/>
            <a:ext cx="2857500" cy="1600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046" y="1827206"/>
            <a:ext cx="3090779" cy="16559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431" y="2085918"/>
            <a:ext cx="3810008" cy="954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66" y="4124087"/>
            <a:ext cx="2905125" cy="15716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222" y="4030106"/>
            <a:ext cx="2911353" cy="18669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449" y="4046076"/>
            <a:ext cx="1724025" cy="1971675"/>
          </a:xfrm>
          <a:prstGeom prst="rect">
            <a:avLst/>
          </a:prstGeom>
        </p:spPr>
      </p:pic>
      <p:sp>
        <p:nvSpPr>
          <p:cNvPr id="23" name="Pentagon 22"/>
          <p:cNvSpPr/>
          <p:nvPr/>
        </p:nvSpPr>
        <p:spPr>
          <a:xfrm>
            <a:off x="1069848" y="244822"/>
            <a:ext cx="8034964" cy="104562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&amp; Scope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5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431771-6686-4FB9-A2B8-969EAEF9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066" y="2198164"/>
            <a:ext cx="6514835" cy="3325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10" y="5590765"/>
            <a:ext cx="1601204" cy="1047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39" y="3667301"/>
            <a:ext cx="1880875" cy="1056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46" y="4553094"/>
            <a:ext cx="1880875" cy="10852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7" b="32514"/>
          <a:stretch/>
        </p:blipFill>
        <p:spPr>
          <a:xfrm>
            <a:off x="2767914" y="2740826"/>
            <a:ext cx="2079671" cy="8720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39" y="1509827"/>
            <a:ext cx="2520000" cy="1107921"/>
          </a:xfrm>
          <a:prstGeom prst="rect">
            <a:avLst/>
          </a:prstGeom>
        </p:spPr>
      </p:pic>
      <p:sp>
        <p:nvSpPr>
          <p:cNvPr id="10" name="Pentagon 9"/>
          <p:cNvSpPr/>
          <p:nvPr/>
        </p:nvSpPr>
        <p:spPr>
          <a:xfrm>
            <a:off x="887039" y="284954"/>
            <a:ext cx="8034964" cy="110050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en-US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4E7F0-FBCC-4A83-8F30-01DD50053E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9066" y="2198164"/>
            <a:ext cx="6514835" cy="3314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2D5D8E-EEF4-47D1-887C-5714906DA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9065" y="2198165"/>
            <a:ext cx="6514835" cy="33041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7D07A3-9678-41A4-9E75-C4F426A67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9064" y="2213990"/>
            <a:ext cx="6542196" cy="3314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D984FD-C99E-481A-A353-BC64B1878B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063" y="2190991"/>
            <a:ext cx="6648140" cy="336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2923</TotalTime>
  <Words>474</Words>
  <Application>Microsoft Office PowerPoint</Application>
  <PresentationFormat>Widescreen</PresentationFormat>
  <Paragraphs>148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Baskerville Old Face</vt:lpstr>
      <vt:lpstr>Bell MT</vt:lpstr>
      <vt:lpstr>Calibri</vt:lpstr>
      <vt:lpstr>Georgia</vt:lpstr>
      <vt:lpstr>Times New Roman</vt:lpstr>
      <vt:lpstr>Trebuchet MS</vt:lpstr>
      <vt:lpstr>Wingdings</vt:lpstr>
      <vt:lpstr>Wood Type</vt:lpstr>
      <vt:lpstr>PowerPoint Presentation</vt:lpstr>
      <vt:lpstr>PowerPoint Presentation</vt:lpstr>
      <vt:lpstr>  GO Invest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Screenshots</vt:lpstr>
      <vt:lpstr>Screenshots</vt:lpstr>
      <vt:lpstr>Screenshots</vt:lpstr>
      <vt:lpstr>Screenshots</vt:lpstr>
      <vt:lpstr>Screenshots</vt:lpstr>
      <vt:lpstr>Screenshots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to UML &amp; UML to Code</dc:title>
  <dc:creator>Shozi Virk</dc:creator>
  <cp:lastModifiedBy>Usama Ashraf</cp:lastModifiedBy>
  <cp:revision>213</cp:revision>
  <dcterms:created xsi:type="dcterms:W3CDTF">2019-04-15T19:47:25Z</dcterms:created>
  <dcterms:modified xsi:type="dcterms:W3CDTF">2019-07-11T02:33:52Z</dcterms:modified>
</cp:coreProperties>
</file>